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hPL6HIas02FKOUjEcYk34Fva0R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Purpose </a:t>
            </a:r>
            <a:endParaRPr/>
          </a:p>
          <a:p>
            <a:pPr indent="0" lvl="0" marL="0" rtl="0" algn="l">
              <a:spcBef>
                <a:spcPts val="0"/>
              </a:spcBef>
              <a:spcAft>
                <a:spcPts val="0"/>
              </a:spcAft>
              <a:buNone/>
            </a:pPr>
            <a:r>
              <a:rPr lang="en-GB"/>
              <a:t>To introduce the basics of coding in Code Disco.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Learning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By the end of this tutorial children should be able to: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Understand that programs consist of instructions that are executed in order, one by one </a:t>
            </a:r>
            <a:endParaRPr/>
          </a:p>
          <a:p>
            <a:pPr indent="-171450" lvl="0" marL="171450" rtl="0" algn="l">
              <a:spcBef>
                <a:spcPts val="0"/>
              </a:spcBef>
              <a:spcAft>
                <a:spcPts val="0"/>
              </a:spcAft>
              <a:buClr>
                <a:schemeClr val="dk1"/>
              </a:buClr>
              <a:buSzPts val="1200"/>
              <a:buFont typeface="Arial"/>
              <a:buChar char="•"/>
            </a:pPr>
            <a:r>
              <a:rPr lang="en-GB"/>
              <a:t>Make simple programs</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Objective</a:t>
            </a:r>
            <a:endParaRPr/>
          </a:p>
          <a:p>
            <a:pPr indent="0" lvl="0" marL="0" marR="0" rtl="0" algn="l">
              <a:lnSpc>
                <a:spcPct val="100000"/>
              </a:lnSpc>
              <a:spcBef>
                <a:spcPts val="0"/>
              </a:spcBef>
              <a:spcAft>
                <a:spcPts val="0"/>
              </a:spcAft>
              <a:buClr>
                <a:schemeClr val="dk1"/>
              </a:buClr>
              <a:buSzPts val="1200"/>
              <a:buFont typeface="Calibri"/>
              <a:buNone/>
            </a:pPr>
            <a:r>
              <a:rPr lang="en-GB"/>
              <a:t>Use what you've learned in Tutorial 1 to try and complete the challenge, using no more than the number of blocks suggested. Challenge resources work in a similar manner to tutorial resources, but the problems are harder to solve. They are intended to test that children have grasped the concepts introduced in the preceding tutorials. Each task in a challenge has a suggested block limit the children should try to stay within.</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Project: Dancing 1 </a:t>
            </a:r>
            <a:endParaRPr/>
          </a:p>
          <a:p>
            <a:pPr indent="0" lvl="0" marL="0" rtl="0" algn="l">
              <a:spcBef>
                <a:spcPts val="0"/>
              </a:spcBef>
              <a:spcAft>
                <a:spcPts val="0"/>
              </a:spcAft>
              <a:buNone/>
            </a:pPr>
            <a:r>
              <a:rPr lang="en-GB"/>
              <a:t>Objective: </a:t>
            </a:r>
            <a:endParaRPr/>
          </a:p>
          <a:p>
            <a:pPr indent="0" lvl="0" marL="0" rtl="0" algn="l">
              <a:spcBef>
                <a:spcPts val="0"/>
              </a:spcBef>
              <a:spcAft>
                <a:spcPts val="0"/>
              </a:spcAft>
              <a:buNone/>
            </a:pPr>
            <a:r>
              <a:rPr lang="en-GB"/>
              <a:t>Create a synchronised dance routine for two characters. The project starts with two characters on screen. Each character has their own set of blocks. Click on a character to see that character's blocks. Characters can be moved by dragging them around. </a:t>
            </a:r>
            <a:endParaRPr/>
          </a:p>
          <a:p>
            <a:pPr indent="0" lvl="0" marL="0" rtl="0" algn="l">
              <a:spcBef>
                <a:spcPts val="0"/>
              </a:spcBef>
              <a:spcAft>
                <a:spcPts val="0"/>
              </a:spcAft>
              <a:buNone/>
            </a:pPr>
            <a:r>
              <a:rPr lang="en-GB"/>
              <a:t>Project resources are open-ended tasks that give children the chance to be creative with what they have learned so far. Each project is concentrated on a specific theme and only provides the relevant blocks/characters/props to work within that theme. There are no correct answers and children should be encouraged to experiment. Projects are often provided in multiple versions, so children can revisit a similar idea once they have learned more and elaborate on their previous ideas. Projects can be saved.</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Allow time at the end of the session to share their dances with each other, to do this remind student their need to have named and saved their project.</a:t>
            </a:r>
            <a:endParaRPr/>
          </a:p>
          <a:p>
            <a:pPr indent="0" lvl="0" marL="0" rtl="0" algn="l">
              <a:spcBef>
                <a:spcPts val="0"/>
              </a:spcBef>
              <a:spcAft>
                <a:spcPts val="0"/>
              </a:spcAft>
              <a:buNone/>
            </a:pPr>
            <a:r>
              <a:t/>
            </a:r>
            <a:endParaRPr/>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key vocabulary for this lesson:</a:t>
            </a:r>
            <a:endParaRPr/>
          </a:p>
          <a:p>
            <a:pPr indent="0" lvl="0" marL="0" marR="0" rtl="0" algn="l">
              <a:lnSpc>
                <a:spcPct val="100000"/>
              </a:lnSpc>
              <a:spcBef>
                <a:spcPts val="0"/>
              </a:spcBef>
              <a:spcAft>
                <a:spcPts val="0"/>
              </a:spcAft>
              <a:buClr>
                <a:schemeClr val="dk1"/>
              </a:buClr>
              <a:buSzPts val="1200"/>
              <a:buFont typeface="Calibri"/>
              <a:buNone/>
            </a:pPr>
            <a:br>
              <a:rPr lang="en-GB" sz="1200">
                <a:solidFill>
                  <a:schemeClr val="dk1"/>
                </a:solidFill>
                <a:latin typeface="Calibri"/>
                <a:ea typeface="Calibri"/>
                <a:cs typeface="Calibri"/>
                <a:sym typeface="Calibri"/>
              </a:rPr>
            </a:br>
            <a:r>
              <a:rPr b="1" i="0" lang="en-GB" sz="1200">
                <a:solidFill>
                  <a:schemeClr val="dk1"/>
                </a:solidFill>
                <a:latin typeface="Calibri"/>
                <a:ea typeface="Calibri"/>
                <a:cs typeface="Calibri"/>
                <a:sym typeface="Calibri"/>
              </a:rPr>
              <a:t>Algorithm</a:t>
            </a:r>
            <a:r>
              <a:rPr b="0" i="0" lang="en-GB" sz="1200">
                <a:solidFill>
                  <a:schemeClr val="dk1"/>
                </a:solidFill>
                <a:latin typeface="Calibri"/>
                <a:ea typeface="Calibri"/>
                <a:cs typeface="Calibri"/>
                <a:sym typeface="Calibri"/>
              </a:rPr>
              <a:t>: </a:t>
            </a:r>
            <a:r>
              <a:rPr lang="en-GB" sz="1200">
                <a:solidFill>
                  <a:schemeClr val="dk1"/>
                </a:solidFill>
                <a:latin typeface="Calibri"/>
                <a:ea typeface="Calibri"/>
                <a:cs typeface="Calibri"/>
                <a:sym typeface="Calibri"/>
              </a:rPr>
              <a:t>An unambiguous procedure or precise step-by-step guide to solve a problem or achieve a particular objective.</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GB" sz="1200">
                <a:solidFill>
                  <a:schemeClr val="dk1"/>
                </a:solidFill>
                <a:latin typeface="Calibri"/>
                <a:ea typeface="Calibri"/>
                <a:cs typeface="Calibri"/>
                <a:sym typeface="Calibri"/>
              </a:rPr>
              <a:t>Sequence: </a:t>
            </a:r>
            <a:r>
              <a:rPr b="0" i="0" lang="en-GB" sz="1200">
                <a:solidFill>
                  <a:schemeClr val="dk1"/>
                </a:solidFill>
                <a:latin typeface="Calibri"/>
                <a:ea typeface="Calibri"/>
                <a:cs typeface="Calibri"/>
                <a:sym typeface="Calibri"/>
              </a:rPr>
              <a:t>“When we sequence things, we arrange them in a particular order. Sequence-based algorithms are made from a precise set of instructions.”</a:t>
            </a:r>
            <a:endParaRPr/>
          </a:p>
          <a:p>
            <a:pPr indent="0" lvl="0" marL="0" marR="0" rtl="0" algn="l">
              <a:lnSpc>
                <a:spcPct val="100000"/>
              </a:lnSpc>
              <a:spcBef>
                <a:spcPts val="0"/>
              </a:spcBef>
              <a:spcAft>
                <a:spcPts val="0"/>
              </a:spcAft>
              <a:buClr>
                <a:schemeClr val="dk1"/>
              </a:buClr>
              <a:buSzPts val="1200"/>
              <a:buFont typeface="Calibri"/>
              <a:buNone/>
            </a:pPr>
            <a:br>
              <a:rPr i="0" lang="en-GB" sz="1200">
                <a:solidFill>
                  <a:schemeClr val="dk1"/>
                </a:solidFill>
                <a:latin typeface="Calibri"/>
                <a:ea typeface="Calibri"/>
                <a:cs typeface="Calibri"/>
                <a:sym typeface="Calibri"/>
              </a:rPr>
            </a:br>
            <a:r>
              <a:rPr b="1" i="0" lang="en-GB" sz="1200">
                <a:solidFill>
                  <a:schemeClr val="dk1"/>
                </a:solidFill>
                <a:latin typeface="Calibri"/>
                <a:ea typeface="Calibri"/>
                <a:cs typeface="Calibri"/>
                <a:sym typeface="Calibri"/>
              </a:rPr>
              <a:t>Sprite</a:t>
            </a:r>
            <a:r>
              <a:rPr i="0" lang="en-GB" sz="1200">
                <a:solidFill>
                  <a:schemeClr val="dk1"/>
                </a:solidFill>
                <a:latin typeface="Calibri"/>
                <a:ea typeface="Calibri"/>
                <a:cs typeface="Calibri"/>
                <a:sym typeface="Calibri"/>
              </a:rPr>
              <a:t>:</a:t>
            </a:r>
            <a:r>
              <a:rPr lang="en-GB" sz="1200">
                <a:solidFill>
                  <a:schemeClr val="dk1"/>
                </a:solidFill>
                <a:latin typeface="Calibri"/>
                <a:ea typeface="Calibri"/>
                <a:cs typeface="Calibri"/>
                <a:sym typeface="Calibri"/>
              </a:rPr>
              <a:t> These </a:t>
            </a:r>
            <a:r>
              <a:rPr b="0" i="0" lang="en-GB" sz="1200">
                <a:solidFill>
                  <a:schemeClr val="dk1"/>
                </a:solidFill>
                <a:latin typeface="Calibri"/>
                <a:ea typeface="Calibri"/>
                <a:cs typeface="Calibri"/>
                <a:sym typeface="Calibri"/>
              </a:rPr>
              <a:t>are the</a:t>
            </a:r>
            <a:r>
              <a:rPr lang="en-GB" sz="1200">
                <a:solidFill>
                  <a:schemeClr val="dk1"/>
                </a:solidFill>
                <a:latin typeface="Calibri"/>
                <a:ea typeface="Calibri"/>
                <a:cs typeface="Calibri"/>
                <a:sym typeface="Calibri"/>
              </a:rPr>
              <a:t> images </a:t>
            </a:r>
            <a:r>
              <a:rPr b="0" i="0" lang="en-GB" sz="1200">
                <a:solidFill>
                  <a:schemeClr val="dk1"/>
                </a:solidFill>
                <a:latin typeface="Calibri"/>
                <a:ea typeface="Calibri"/>
                <a:cs typeface="Calibri"/>
                <a:sym typeface="Calibri"/>
              </a:rPr>
              <a:t>that perform actions in a</a:t>
            </a:r>
            <a:r>
              <a:rPr lang="en-GB" sz="1200">
                <a:solidFill>
                  <a:schemeClr val="dk1"/>
                </a:solidFill>
                <a:latin typeface="Calibri"/>
                <a:ea typeface="Calibri"/>
                <a:cs typeface="Calibri"/>
                <a:sym typeface="Calibri"/>
              </a:rPr>
              <a:t> visual program. </a:t>
            </a:r>
            <a:r>
              <a:rPr b="0" i="0" lang="en-GB" sz="1200">
                <a:solidFill>
                  <a:schemeClr val="dk1"/>
                </a:solidFill>
                <a:latin typeface="Calibri"/>
                <a:ea typeface="Calibri"/>
                <a:cs typeface="Calibri"/>
                <a:sym typeface="Calibri"/>
              </a:rPr>
              <a:t>Examples are the penguin, rocket etc. Note however, that the backgrounds are also sprites.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96" name="Google Shape;9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Explain to students about the importance of </a:t>
            </a:r>
            <a:r>
              <a:rPr b="0" i="0" lang="en-GB" sz="1200">
                <a:solidFill>
                  <a:schemeClr val="dk1"/>
                </a:solidFill>
                <a:latin typeface="Calibri"/>
                <a:ea typeface="Calibri"/>
                <a:cs typeface="Calibri"/>
                <a:sym typeface="Calibri"/>
              </a:rPr>
              <a:t>sequence in computing/coding.</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In sequence-based algorithms, such as a recipe to bake a cake, the order of many (though not all) of the steps is crucial. Similarly, most programming languages are based on a series of statements to sequentially process. The outcome of a program will depend not only on the constituent commands but their order.</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Code Disco: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Children should be encouraged to try running their programs to see what happens. They should not always expect to get it right first time. Testing a program, seeing what goes wrong and then fixing the problem is a very important part of coding (debugging). Tutorials and challenges in Code Disco always build on what has been learned previously. Children should be encouraged to think about what they've just learned, and see how it can be adapted and extended to solve other problems. Breaking a problem down into simpler problems and then combining the solutions is a very useful strategy in coding.</a:t>
            </a:r>
            <a:endParaRPr/>
          </a:p>
        </p:txBody>
      </p:sp>
      <p:sp>
        <p:nvSpPr>
          <p:cNvPr id="120" name="Google Shape;1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Busy Code: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code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action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instructions area</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Introduce students to Busy Code: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GB"/>
              <a:t>code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action area</a:t>
            </a:r>
            <a:endParaRPr/>
          </a:p>
          <a:p>
            <a:pPr indent="-95250" lvl="0" marL="1714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lang="en-GB"/>
              <a:t>instructions area</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Tutorials consist of multiple steps that can be worked through.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objective will be presented in the instructions area in the bottom left of the screen, along with any hints that may help children to complete the stage. Some steps include a clue button which will give a visual clue, normally where a new block type is introduced, or an existing block type is used in a new way.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each stage is complete, a next button will appear allowing children to move onto the next stage.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the final stage has been completed, children can either try any related challenges or projects or can move onto the next tutorial.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will want to demo this with your students going thought the first instructions together.</a:t>
            </a:r>
            <a:endParaRPr/>
          </a:p>
          <a:p>
            <a:pPr indent="0" lvl="0" marL="0" rtl="0" algn="l">
              <a:spcBef>
                <a:spcPts val="0"/>
              </a:spcBef>
              <a:spcAft>
                <a:spcPts val="0"/>
              </a:spcAft>
              <a:buNone/>
            </a:pPr>
            <a:r>
              <a:t/>
            </a:r>
            <a:endParaRPr/>
          </a:p>
        </p:txBody>
      </p:sp>
      <p:sp>
        <p:nvSpPr>
          <p:cNvPr id="148" name="Google Shape;1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chemeClr val="dk1"/>
                </a:solidFill>
                <a:latin typeface="Calibri"/>
                <a:ea typeface="Calibri"/>
                <a:cs typeface="Calibri"/>
                <a:sym typeface="Calibri"/>
              </a:rPr>
              <a:t>Tutorials consist of multiple steps that can be worked through.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The objective will be presented in the instructions area in the bottom left of the screen, along with any hints that may help children to complete the stage. Some steps include a clue button which will give a visual clue, normally where a new block type is introduced, or an existing block type is used in a new way.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each stage is complete, a next button will appear allowing children to move onto the next stage.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Once the final stage has been completed, children can either try any related challenges or projects or can move onto the next tutorial.</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GB" sz="1200">
                <a:solidFill>
                  <a:schemeClr val="dk1"/>
                </a:solidFill>
                <a:latin typeface="Calibri"/>
                <a:ea typeface="Calibri"/>
                <a:cs typeface="Calibri"/>
                <a:sym typeface="Calibri"/>
              </a:rPr>
              <a:t>You will want to demo this with your students going thought the first instructions together.</a:t>
            </a:r>
            <a:endParaRPr/>
          </a:p>
          <a:p>
            <a:pPr indent="0" lvl="0" marL="0" rtl="0" algn="l">
              <a:spcBef>
                <a:spcPts val="0"/>
              </a:spcBef>
              <a:spcAft>
                <a:spcPts val="0"/>
              </a:spcAft>
              <a:buNone/>
            </a:pPr>
            <a:r>
              <a:t/>
            </a:r>
            <a:endParaRPr/>
          </a:p>
        </p:txBody>
      </p:sp>
      <p:sp>
        <p:nvSpPr>
          <p:cNvPr id="157" name="Google Shape;15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Objective:</a:t>
            </a:r>
            <a:endParaRPr/>
          </a:p>
          <a:p>
            <a:pPr indent="0" lvl="0" marL="0" marR="0" rtl="0" algn="l">
              <a:lnSpc>
                <a:spcPct val="100000"/>
              </a:lnSpc>
              <a:spcBef>
                <a:spcPts val="0"/>
              </a:spcBef>
              <a:spcAft>
                <a:spcPts val="0"/>
              </a:spcAft>
              <a:buClr>
                <a:schemeClr val="dk1"/>
              </a:buClr>
              <a:buSzPts val="1200"/>
              <a:buFont typeface="Calibri"/>
              <a:buNone/>
            </a:pPr>
            <a:r>
              <a:rPr lang="en-GB"/>
              <a:t>Use what you've learned in Tutorial 1 to try and complete the challenge, using no more than the number of blocks suggested. Challenge resources work in a similar manner to tutorial resources, but the problems are harder to solve. They are intended to test that children have grasped the concepts introduced in the preceding tutorials. Each task in a challenge has a suggested block limit the children should try to stay within.</a:t>
            </a:r>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8" name="Shape 88"/>
        <p:cNvGrpSpPr/>
        <p:nvPr/>
      </p:nvGrpSpPr>
      <p:grpSpPr>
        <a:xfrm>
          <a:off x="0" y="0"/>
          <a:ext cx="0" cy="0"/>
          <a:chOff x="0" y="0"/>
          <a:chExt cx="0" cy="0"/>
        </a:xfrm>
      </p:grpSpPr>
      <p:pic>
        <p:nvPicPr>
          <p:cNvPr descr="A circuit board&#10;&#10;Description automatically generated" id="89" name="Google Shape;89;p1"/>
          <p:cNvPicPr preferRelativeResize="0"/>
          <p:nvPr/>
        </p:nvPicPr>
        <p:blipFill rotWithShape="1">
          <a:blip r:embed="rId3">
            <a:alphaModFix/>
          </a:blip>
          <a:srcRect b="0" l="0" r="0" t="0"/>
          <a:stretch/>
        </p:blipFill>
        <p:spPr>
          <a:xfrm>
            <a:off x="20" y="10"/>
            <a:ext cx="12191980" cy="6857990"/>
          </a:xfrm>
          <a:custGeom>
            <a:rect b="b" l="l" r="r" t="t"/>
            <a:pathLst>
              <a:path extrusionOk="0" h="6858000" w="12191997">
                <a:moveTo>
                  <a:pt x="6631620" y="983228"/>
                </a:moveTo>
                <a:cubicBezTo>
                  <a:pt x="6631620" y="983228"/>
                  <a:pt x="6631620" y="983228"/>
                  <a:pt x="12091643" y="983228"/>
                </a:cubicBezTo>
                <a:lnTo>
                  <a:pt x="12191997" y="991151"/>
                </a:lnTo>
                <a:lnTo>
                  <a:pt x="12191997" y="6858000"/>
                </a:lnTo>
                <a:lnTo>
                  <a:pt x="3051794" y="6858000"/>
                </a:lnTo>
                <a:lnTo>
                  <a:pt x="3048485" y="6845812"/>
                </a:lnTo>
                <a:cubicBezTo>
                  <a:pt x="2999734" y="6614233"/>
                  <a:pt x="3024109" y="6346091"/>
                  <a:pt x="3121611" y="6151078"/>
                </a:cubicBezTo>
                <a:cubicBezTo>
                  <a:pt x="3121611" y="6151078"/>
                  <a:pt x="3121611" y="6151078"/>
                  <a:pt x="5851619" y="1422010"/>
                </a:cubicBezTo>
                <a:cubicBezTo>
                  <a:pt x="5997869" y="1178242"/>
                  <a:pt x="6355374" y="983228"/>
                  <a:pt x="6631620" y="983228"/>
                </a:cubicBezTo>
                <a:close/>
                <a:moveTo>
                  <a:pt x="0" y="339531"/>
                </a:moveTo>
                <a:lnTo>
                  <a:pt x="54301" y="339531"/>
                </a:lnTo>
                <a:cubicBezTo>
                  <a:pt x="1340585" y="339531"/>
                  <a:pt x="1340585" y="339531"/>
                  <a:pt x="1340585" y="339531"/>
                </a:cubicBezTo>
                <a:cubicBezTo>
                  <a:pt x="1495969" y="339531"/>
                  <a:pt x="1635814" y="422097"/>
                  <a:pt x="1713506" y="556265"/>
                </a:cubicBezTo>
                <a:cubicBezTo>
                  <a:pt x="2909965" y="2625561"/>
                  <a:pt x="2909965" y="2625561"/>
                  <a:pt x="2909965" y="2625561"/>
                </a:cubicBezTo>
                <a:cubicBezTo>
                  <a:pt x="2987657" y="2754570"/>
                  <a:pt x="2987657" y="2919700"/>
                  <a:pt x="2909965" y="3048708"/>
                </a:cubicBezTo>
                <a:cubicBezTo>
                  <a:pt x="1713506" y="5118003"/>
                  <a:pt x="1713506" y="5118003"/>
                  <a:pt x="1713506" y="5118003"/>
                </a:cubicBezTo>
                <a:cubicBezTo>
                  <a:pt x="1635814" y="5252173"/>
                  <a:pt x="1495969" y="5334737"/>
                  <a:pt x="1340585" y="5334737"/>
                </a:cubicBezTo>
                <a:cubicBezTo>
                  <a:pt x="816002" y="5334737"/>
                  <a:pt x="406171" y="5334737"/>
                  <a:pt x="85990" y="5334737"/>
                </a:cubicBezTo>
                <a:lnTo>
                  <a:pt x="0" y="5334737"/>
                </a:lnTo>
                <a:close/>
                <a:moveTo>
                  <a:pt x="2861712" y="0"/>
                </a:moveTo>
                <a:lnTo>
                  <a:pt x="5175003" y="0"/>
                </a:lnTo>
                <a:lnTo>
                  <a:pt x="5220943" y="79581"/>
                </a:lnTo>
                <a:cubicBezTo>
                  <a:pt x="5331226" y="270618"/>
                  <a:pt x="5491637" y="548491"/>
                  <a:pt x="5724962" y="952668"/>
                </a:cubicBezTo>
                <a:cubicBezTo>
                  <a:pt x="5764962" y="1023782"/>
                  <a:pt x="5764962" y="1130450"/>
                  <a:pt x="5724962" y="1201564"/>
                </a:cubicBezTo>
                <a:cubicBezTo>
                  <a:pt x="5724962" y="1201564"/>
                  <a:pt x="5724962" y="1201564"/>
                  <a:pt x="4978322" y="2494933"/>
                </a:cubicBezTo>
                <a:cubicBezTo>
                  <a:pt x="4942768" y="2561602"/>
                  <a:pt x="4844993" y="2614935"/>
                  <a:pt x="4764998" y="2614935"/>
                </a:cubicBezTo>
                <a:lnTo>
                  <a:pt x="3271717" y="2614935"/>
                </a:lnTo>
                <a:cubicBezTo>
                  <a:pt x="3196167" y="2614935"/>
                  <a:pt x="3098390" y="2561602"/>
                  <a:pt x="3058392" y="2494933"/>
                </a:cubicBezTo>
                <a:cubicBezTo>
                  <a:pt x="3058392" y="2494933"/>
                  <a:pt x="3058392" y="2494933"/>
                  <a:pt x="2311754" y="1201564"/>
                </a:cubicBezTo>
                <a:cubicBezTo>
                  <a:pt x="2276199" y="1130450"/>
                  <a:pt x="2276199" y="1023782"/>
                  <a:pt x="2311754" y="952668"/>
                </a:cubicBezTo>
                <a:cubicBezTo>
                  <a:pt x="2311754" y="952668"/>
                  <a:pt x="2311754" y="952668"/>
                  <a:pt x="2811944" y="86212"/>
                </a:cubicBezTo>
                <a:close/>
              </a:path>
            </a:pathLst>
          </a:custGeom>
          <a:noFill/>
          <a:ln>
            <a:noFill/>
          </a:ln>
        </p:spPr>
      </p:pic>
      <p:sp>
        <p:nvSpPr>
          <p:cNvPr id="90" name="Google Shape;90;p1"/>
          <p:cNvSpPr txBox="1"/>
          <p:nvPr/>
        </p:nvSpPr>
        <p:spPr>
          <a:xfrm>
            <a:off x="5428933" y="2828832"/>
            <a:ext cx="45175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7200" u="none" cap="none" strike="noStrike">
                <a:solidFill>
                  <a:srgbClr val="0099A9"/>
                </a:solidFill>
                <a:latin typeface="Arial"/>
                <a:ea typeface="Arial"/>
                <a:cs typeface="Arial"/>
                <a:sym typeface="Arial"/>
              </a:rPr>
              <a:t>Sequence</a:t>
            </a:r>
            <a:r>
              <a:rPr b="0" i="0" lang="en-GB" sz="7200" u="none" cap="none" strike="noStrike">
                <a:solidFill>
                  <a:srgbClr val="0099A9"/>
                </a:solidFill>
                <a:latin typeface="Arial"/>
                <a:ea typeface="Arial"/>
                <a:cs typeface="Arial"/>
                <a:sym typeface="Arial"/>
              </a:rPr>
              <a:t> </a:t>
            </a:r>
            <a:endParaRPr sz="7200">
              <a:solidFill>
                <a:srgbClr val="0099A9"/>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descr="A picture containing graphics, drawing&#10;&#10;Description automatically generated" id="92" name="Google Shape;92;p1"/>
          <p:cNvPicPr preferRelativeResize="0"/>
          <p:nvPr/>
        </p:nvPicPr>
        <p:blipFill rotWithShape="1">
          <a:blip r:embed="rId5">
            <a:alphaModFix/>
          </a:blip>
          <a:srcRect b="0" l="0" r="0" t="0"/>
          <a:stretch/>
        </p:blipFill>
        <p:spPr>
          <a:xfrm>
            <a:off x="9465287" y="2331241"/>
            <a:ext cx="2032883" cy="21955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10"/>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79" name="Google Shape;179;p10"/>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0" name="Google Shape;180;p10"/>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81" name="Google Shape;181;p10"/>
          <p:cNvPicPr preferRelativeResize="0"/>
          <p:nvPr/>
        </p:nvPicPr>
        <p:blipFill rotWithShape="1">
          <a:blip r:embed="rId5">
            <a:alphaModFix/>
          </a:blip>
          <a:srcRect b="0" l="0" r="0" t="0"/>
          <a:stretch/>
        </p:blipFill>
        <p:spPr>
          <a:xfrm>
            <a:off x="5244276" y="1182579"/>
            <a:ext cx="1703447" cy="44928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11"/>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88" name="Google Shape;188;p11"/>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89" name="Google Shape;189;p11"/>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90" name="Google Shape;190;p11"/>
          <p:cNvPicPr preferRelativeResize="0"/>
          <p:nvPr/>
        </p:nvPicPr>
        <p:blipFill rotWithShape="1">
          <a:blip r:embed="rId5">
            <a:alphaModFix/>
          </a:blip>
          <a:srcRect b="0" l="0" r="0" t="0"/>
          <a:stretch/>
        </p:blipFill>
        <p:spPr>
          <a:xfrm>
            <a:off x="1353516" y="2488712"/>
            <a:ext cx="9680523" cy="16638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Google Shape;196;p1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97" name="Google Shape;197;p1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98" name="Google Shape;198;p1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99" name="Google Shape;199;p12"/>
          <p:cNvPicPr preferRelativeResize="0"/>
          <p:nvPr/>
        </p:nvPicPr>
        <p:blipFill rotWithShape="1">
          <a:blip r:embed="rId5">
            <a:alphaModFix/>
          </a:blip>
          <a:srcRect b="0" l="0" r="0" t="0"/>
          <a:stretch/>
        </p:blipFill>
        <p:spPr>
          <a:xfrm>
            <a:off x="3888875" y="1233552"/>
            <a:ext cx="4414250" cy="439089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99" name="Google Shape;99;p2"/>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2"/>
          <p:cNvSpPr txBox="1"/>
          <p:nvPr/>
        </p:nvSpPr>
        <p:spPr>
          <a:xfrm>
            <a:off x="859972" y="2845390"/>
            <a:ext cx="10472056"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Sequence</a:t>
            </a:r>
            <a:endParaRPr/>
          </a:p>
          <a:p>
            <a:pPr indent="0" lvl="0" marL="0" marR="0" rtl="0" algn="ctr">
              <a:spcBef>
                <a:spcPts val="0"/>
              </a:spcBef>
              <a:spcAft>
                <a:spcPts val="0"/>
              </a:spcAft>
              <a:buNone/>
            </a:pPr>
            <a:r>
              <a:t/>
            </a:r>
            <a:endParaRPr sz="7200">
              <a:solidFill>
                <a:srgbClr val="00C5D4"/>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sp>
        <p:nvSpPr>
          <p:cNvPr id="103" name="Google Shape;103;p2"/>
          <p:cNvSpPr txBox="1"/>
          <p:nvPr/>
        </p:nvSpPr>
        <p:spPr>
          <a:xfrm>
            <a:off x="859972" y="1404741"/>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Algorithm</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2"/>
          <p:cNvSpPr txBox="1"/>
          <p:nvPr/>
        </p:nvSpPr>
        <p:spPr>
          <a:xfrm>
            <a:off x="859972" y="3975931"/>
            <a:ext cx="10472056"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7200">
                <a:solidFill>
                  <a:srgbClr val="00C5D4"/>
                </a:solidFill>
                <a:latin typeface="Arial"/>
                <a:ea typeface="Arial"/>
                <a:cs typeface="Arial"/>
                <a:sym typeface="Arial"/>
              </a:rPr>
              <a:t>Sprite</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11" name="Google Shape;111;p3"/>
          <p:cNvSpPr/>
          <p:nvPr/>
        </p:nvSpPr>
        <p:spPr>
          <a:xfrm>
            <a:off x="126206" y="115193"/>
            <a:ext cx="11939588" cy="6627614"/>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b="0" l="0" r="0" t="0"/>
          <a:stretch/>
        </p:blipFill>
        <p:spPr>
          <a:xfrm>
            <a:off x="1585281" y="1447800"/>
            <a:ext cx="3668889" cy="3962400"/>
          </a:xfrm>
          <a:prstGeom prst="rect">
            <a:avLst/>
          </a:prstGeom>
          <a:noFill/>
          <a:ln>
            <a:noFill/>
          </a:ln>
        </p:spPr>
      </p:pic>
      <p:sp>
        <p:nvSpPr>
          <p:cNvPr id="114" name="Google Shape;114;p3"/>
          <p:cNvSpPr txBox="1"/>
          <p:nvPr/>
        </p:nvSpPr>
        <p:spPr>
          <a:xfrm>
            <a:off x="5380356" y="2582614"/>
            <a:ext cx="5579928" cy="169277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GB" sz="2600">
                <a:solidFill>
                  <a:srgbClr val="00C5D4"/>
                </a:solidFill>
              </a:rPr>
              <a:t>A sequence is when we arrange something in a particular order. Sequence-based algorithms are made from a precise set of instructions.</a:t>
            </a:r>
            <a:endParaRPr/>
          </a:p>
        </p:txBody>
      </p:sp>
      <p:pic>
        <p:nvPicPr>
          <p:cNvPr id="115" name="Google Shape;115;p3"/>
          <p:cNvPicPr preferRelativeResize="0"/>
          <p:nvPr/>
        </p:nvPicPr>
        <p:blipFill rotWithShape="1">
          <a:blip r:embed="rId5">
            <a:alphaModFix/>
          </a:blip>
          <a:srcRect b="0" l="0" r="0" t="0"/>
          <a:stretch/>
        </p:blipFill>
        <p:spPr>
          <a:xfrm>
            <a:off x="281368" y="6208711"/>
            <a:ext cx="1072148" cy="495230"/>
          </a:xfrm>
          <a:prstGeom prst="rect">
            <a:avLst/>
          </a:prstGeom>
          <a:noFill/>
          <a:ln>
            <a:noFill/>
          </a:ln>
        </p:spPr>
      </p:pic>
      <p:pic>
        <p:nvPicPr>
          <p:cNvPr descr="A picture containing graphics, drawing&#10;&#10;Description automatically generated" id="116" name="Google Shape;116;p3"/>
          <p:cNvPicPr preferRelativeResize="0"/>
          <p:nvPr/>
        </p:nvPicPr>
        <p:blipFill rotWithShape="1">
          <a:blip r:embed="rId6">
            <a:alphaModFix/>
          </a:blip>
          <a:srcRect b="0" l="0" r="0" t="0"/>
          <a:stretch/>
        </p:blipFill>
        <p:spPr>
          <a:xfrm>
            <a:off x="1585281" y="1490031"/>
            <a:ext cx="3668889" cy="3962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23" name="Google Shape;123;p4"/>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4000">
              <a:solidFill>
                <a:srgbClr val="00C5D4"/>
              </a:solidFill>
              <a:latin typeface="Calibri"/>
              <a:ea typeface="Calibri"/>
              <a:cs typeface="Calibri"/>
              <a:sym typeface="Calibri"/>
            </a:endParaRPr>
          </a:p>
        </p:txBody>
      </p:sp>
      <p:pic>
        <p:nvPicPr>
          <p:cNvPr id="124" name="Google Shape;124;p4"/>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25" name="Google Shape;125;p4"/>
          <p:cNvPicPr preferRelativeResize="0"/>
          <p:nvPr/>
        </p:nvPicPr>
        <p:blipFill rotWithShape="1">
          <a:blip r:embed="rId5">
            <a:alphaModFix/>
          </a:blip>
          <a:srcRect b="0" l="0" r="0" t="0"/>
          <a:stretch/>
        </p:blipFill>
        <p:spPr>
          <a:xfrm>
            <a:off x="950449" y="1946945"/>
            <a:ext cx="4158595" cy="2964105"/>
          </a:xfrm>
          <a:prstGeom prst="rect">
            <a:avLst/>
          </a:prstGeom>
          <a:noFill/>
          <a:ln>
            <a:noFill/>
          </a:ln>
        </p:spPr>
      </p:pic>
      <p:pic>
        <p:nvPicPr>
          <p:cNvPr id="126" name="Google Shape;126;p4"/>
          <p:cNvPicPr preferRelativeResize="0"/>
          <p:nvPr/>
        </p:nvPicPr>
        <p:blipFill rotWithShape="1">
          <a:blip r:embed="rId6">
            <a:alphaModFix/>
          </a:blip>
          <a:srcRect b="0" l="0" r="0" t="0"/>
          <a:stretch/>
        </p:blipFill>
        <p:spPr>
          <a:xfrm>
            <a:off x="4947650" y="2885224"/>
            <a:ext cx="6293901" cy="1087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5"/>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33" name="Google Shape;133;p5"/>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34" name="Google Shape;134;p5"/>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35" name="Google Shape;135;p5"/>
          <p:cNvPicPr preferRelativeResize="0"/>
          <p:nvPr/>
        </p:nvPicPr>
        <p:blipFill rotWithShape="1">
          <a:blip r:embed="rId5">
            <a:alphaModFix/>
          </a:blip>
          <a:srcRect b="0" l="0" r="0" t="0"/>
          <a:stretch/>
        </p:blipFill>
        <p:spPr>
          <a:xfrm>
            <a:off x="3562350" y="1257300"/>
            <a:ext cx="5067300" cy="434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42" name="Google Shape;142;p6"/>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3" name="Google Shape;143;p6"/>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44" name="Google Shape;144;p6"/>
          <p:cNvPicPr preferRelativeResize="0"/>
          <p:nvPr/>
        </p:nvPicPr>
        <p:blipFill rotWithShape="1">
          <a:blip r:embed="rId5">
            <a:alphaModFix/>
          </a:blip>
          <a:srcRect b="0" l="0" r="0" t="0"/>
          <a:stretch/>
        </p:blipFill>
        <p:spPr>
          <a:xfrm>
            <a:off x="2260600" y="2051050"/>
            <a:ext cx="7670800" cy="2755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id="150" name="Google Shape;150;p7"/>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51" name="Google Shape;151;p7"/>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52" name="Google Shape;152;p7"/>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53" name="Google Shape;153;p7"/>
          <p:cNvPicPr preferRelativeResize="0"/>
          <p:nvPr/>
        </p:nvPicPr>
        <p:blipFill rotWithShape="1">
          <a:blip r:embed="rId5">
            <a:alphaModFix/>
          </a:blip>
          <a:srcRect b="0" l="0" r="0" t="0"/>
          <a:stretch/>
        </p:blipFill>
        <p:spPr>
          <a:xfrm>
            <a:off x="2044700" y="2743200"/>
            <a:ext cx="8102600" cy="137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60" name="Google Shape;160;p8"/>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1" name="Google Shape;161;p8"/>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62" name="Google Shape;162;p8"/>
          <p:cNvPicPr preferRelativeResize="0"/>
          <p:nvPr/>
        </p:nvPicPr>
        <p:blipFill rotWithShape="1">
          <a:blip r:embed="rId5">
            <a:alphaModFix/>
          </a:blip>
          <a:srcRect b="0" l="0" r="0" t="0"/>
          <a:stretch/>
        </p:blipFill>
        <p:spPr>
          <a:xfrm>
            <a:off x="3469450" y="1033397"/>
            <a:ext cx="2140920" cy="4791205"/>
          </a:xfrm>
          <a:prstGeom prst="rect">
            <a:avLst/>
          </a:prstGeom>
          <a:noFill/>
          <a:ln>
            <a:noFill/>
          </a:ln>
        </p:spPr>
      </p:pic>
      <p:pic>
        <p:nvPicPr>
          <p:cNvPr id="163" name="Google Shape;163;p8"/>
          <p:cNvPicPr preferRelativeResize="0"/>
          <p:nvPr/>
        </p:nvPicPr>
        <p:blipFill rotWithShape="1">
          <a:blip r:embed="rId6">
            <a:alphaModFix/>
          </a:blip>
          <a:srcRect b="0" l="0" r="0" t="0"/>
          <a:stretch/>
        </p:blipFill>
        <p:spPr>
          <a:xfrm>
            <a:off x="7166646" y="1268651"/>
            <a:ext cx="2106404" cy="41425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Google Shape;169;p9"/>
          <p:cNvPicPr preferRelativeResize="0"/>
          <p:nvPr/>
        </p:nvPicPr>
        <p:blipFill rotWithShape="1">
          <a:blip r:embed="rId3">
            <a:alphaModFix/>
          </a:blip>
          <a:srcRect b="0" l="0" r="0" t="0"/>
          <a:stretch/>
        </p:blipFill>
        <p:spPr>
          <a:xfrm>
            <a:off x="20" y="10"/>
            <a:ext cx="12191980" cy="6857990"/>
          </a:xfrm>
          <a:prstGeom prst="rect">
            <a:avLst/>
          </a:prstGeom>
          <a:noFill/>
          <a:ln>
            <a:noFill/>
          </a:ln>
        </p:spPr>
      </p:pic>
      <p:sp>
        <p:nvSpPr>
          <p:cNvPr id="170" name="Google Shape;170;p9"/>
          <p:cNvSpPr/>
          <p:nvPr/>
        </p:nvSpPr>
        <p:spPr>
          <a:xfrm>
            <a:off x="859972" y="832757"/>
            <a:ext cx="10472056" cy="51924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71" name="Google Shape;171;p9"/>
          <p:cNvPicPr preferRelativeResize="0"/>
          <p:nvPr/>
        </p:nvPicPr>
        <p:blipFill rotWithShape="1">
          <a:blip r:embed="rId4">
            <a:alphaModFix/>
          </a:blip>
          <a:srcRect b="0" l="0" r="0" t="0"/>
          <a:stretch/>
        </p:blipFill>
        <p:spPr>
          <a:xfrm>
            <a:off x="281368" y="6208711"/>
            <a:ext cx="1072148" cy="495230"/>
          </a:xfrm>
          <a:prstGeom prst="rect">
            <a:avLst/>
          </a:prstGeom>
          <a:noFill/>
          <a:ln>
            <a:noFill/>
          </a:ln>
        </p:spPr>
      </p:pic>
      <p:pic>
        <p:nvPicPr>
          <p:cNvPr id="172" name="Google Shape;172;p9"/>
          <p:cNvPicPr preferRelativeResize="0"/>
          <p:nvPr/>
        </p:nvPicPr>
        <p:blipFill rotWithShape="1">
          <a:blip r:embed="rId5">
            <a:alphaModFix/>
          </a:blip>
          <a:srcRect b="0" l="0" r="0" t="0"/>
          <a:stretch/>
        </p:blipFill>
        <p:spPr>
          <a:xfrm>
            <a:off x="1649496" y="2696271"/>
            <a:ext cx="8710573" cy="14654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2020-02-18T13:02:08Z</dcterms:created>
  <dc:creator>Bradley Dardis</dc:creator>
</cp:coreProperties>
</file>